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5"/>
  </p:notesMasterIdLst>
  <p:handoutMasterIdLst>
    <p:handoutMasterId r:id="rId16"/>
  </p:handoutMasterIdLst>
  <p:sldIdLst>
    <p:sldId id="553" r:id="rId2"/>
    <p:sldId id="554" r:id="rId3"/>
    <p:sldId id="567" r:id="rId4"/>
    <p:sldId id="432" r:id="rId5"/>
    <p:sldId id="573" r:id="rId6"/>
    <p:sldId id="574" r:id="rId7"/>
    <p:sldId id="570" r:id="rId8"/>
    <p:sldId id="575" r:id="rId9"/>
    <p:sldId id="503" r:id="rId10"/>
    <p:sldId id="534" r:id="rId11"/>
    <p:sldId id="566" r:id="rId12"/>
    <p:sldId id="576" r:id="rId13"/>
    <p:sldId id="532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384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9B8BB"/>
    <a:srgbClr val="E5E8E8"/>
    <a:srgbClr val="822980"/>
    <a:srgbClr val="B9B9BB"/>
    <a:srgbClr val="B6B8BB"/>
    <a:srgbClr val="87898B"/>
    <a:srgbClr val="CCCCCC"/>
    <a:srgbClr val="99999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8727" autoAdjust="0"/>
  </p:normalViewPr>
  <p:slideViewPr>
    <p:cSldViewPr snapToGrid="0">
      <p:cViewPr varScale="1">
        <p:scale>
          <a:sx n="101" d="100"/>
          <a:sy n="101" d="100"/>
        </p:scale>
        <p:origin x="114" y="510"/>
      </p:cViewPr>
      <p:guideLst>
        <p:guide orient="horz" pos="3083"/>
        <p:guide orient="horz" pos="743"/>
        <p:guide orient="horz" pos="893"/>
        <p:guide orient="horz" pos="384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10/22/2013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10/22/2013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tex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721"/>
            <a:ext cx="3878263" cy="3219794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000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32033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8117904" cy="3219768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14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71450" indent="-171450">
              <a:buFont typeface="HP Simplified" pitchFamily="34" charset="0"/>
              <a:buChar char="•"/>
              <a:defRPr sz="1400" b="0">
                <a:solidFill>
                  <a:schemeClr val="tx1"/>
                </a:solidFill>
              </a:defRPr>
            </a:lvl1pPr>
            <a:lvl2pPr marL="342900" indent="-171450">
              <a:buSzPct val="80000"/>
              <a:buFont typeface="HP Simplified" pitchFamily="34" charset="0"/>
              <a:buChar char="–"/>
              <a:defRPr sz="1400">
                <a:solidFill>
                  <a:srgbClr val="000000"/>
                </a:solidFill>
              </a:defRPr>
            </a:lvl2pPr>
            <a:lvl3pPr marL="512763" indent="-169863">
              <a:defRPr sz="1400">
                <a:solidFill>
                  <a:srgbClr val="000000"/>
                </a:solidFill>
              </a:defRPr>
            </a:lvl3pPr>
            <a:lvl4pPr marL="690563" indent="-180975">
              <a:defRPr sz="1400">
                <a:solidFill>
                  <a:srgbClr val="000000"/>
                </a:solidFill>
              </a:defRPr>
            </a:lvl4pPr>
            <a:lvl5pPr marL="833438" indent="-150813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rgbClr val="B9B8B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marL="0" algn="l" defTabSz="914400" rtl="0" eaLnBrk="1" latinLnBrk="0" hangingPunct="1"/>
            <a:fld id="{6C5AF65D-6854-49AF-ABC5-48B5BA0EA842}" type="slidenum">
              <a:rPr lang="en-US" sz="700" b="0" i="0" kern="1200" smtClean="0">
                <a:solidFill>
                  <a:srgbClr val="B9B8BB"/>
                </a:solidFill>
                <a:latin typeface="HP Simplified"/>
                <a:ea typeface="+mn-ea"/>
                <a:cs typeface="HP Simplified"/>
              </a:rPr>
              <a:pPr marL="0" algn="l" defTabSz="914400" rtl="0" eaLnBrk="1" latinLnBrk="0" hangingPunct="1"/>
              <a:t>‹#›</a:t>
            </a:fld>
            <a:endParaRPr lang="en-US" sz="700" b="0" i="0" kern="1200" dirty="0" smtClean="0">
              <a:solidFill>
                <a:srgbClr val="B9B8BB"/>
              </a:solidFill>
              <a:latin typeface="HP Simplified"/>
              <a:ea typeface="+mn-ea"/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19" r:id="rId2"/>
    <p:sldLayoutId id="2147483834" r:id="rId3"/>
    <p:sldLayoutId id="2147483833" r:id="rId4"/>
    <p:sldLayoutId id="2147483837" r:id="rId5"/>
    <p:sldLayoutId id="2147483818" r:id="rId6"/>
    <p:sldLayoutId id="2147483809" r:id="rId7"/>
    <p:sldLayoutId id="2147483839" r:id="rId8"/>
    <p:sldLayoutId id="2147483823" r:id="rId9"/>
    <p:sldLayoutId id="2147483821" r:id="rId10"/>
    <p:sldLayoutId id="2147483824" r:id="rId11"/>
    <p:sldLayoutId id="214748382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rgbClr val="0096D6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9457" y="2142992"/>
            <a:ext cx="7759014" cy="1923068"/>
          </a:xfrm>
        </p:spPr>
        <p:txBody>
          <a:bodyPr wrap="none">
            <a:spAutoFit/>
          </a:bodyPr>
          <a:lstStyle/>
          <a:p>
            <a:r>
              <a:rPr lang="en-US" dirty="0" smtClean="0"/>
              <a:t>Brazil R&amp;D My Idea Program</a:t>
            </a:r>
            <a:br>
              <a:rPr lang="en-US" dirty="0" smtClean="0"/>
            </a:br>
            <a:r>
              <a:rPr lang="en-US" b="0" dirty="0" smtClean="0"/>
              <a:t>GuideDroid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9184" y="3542871"/>
            <a:ext cx="6858000" cy="914400"/>
          </a:xfrm>
        </p:spPr>
        <p:txBody>
          <a:bodyPr/>
          <a:lstStyle/>
          <a:p>
            <a:r>
              <a:rPr lang="en-US" dirty="0" smtClean="0"/>
              <a:t>AMPLIFYING SENSES FOR THE VISUALLY IMPAIRED</a:t>
            </a:r>
          </a:p>
          <a:p>
            <a:r>
              <a:rPr lang="en-US" b="0" dirty="0" smtClean="0"/>
              <a:t>October, 2013 </a:t>
            </a:r>
          </a:p>
        </p:txBody>
      </p:sp>
    </p:spTree>
    <p:extLst>
      <p:ext uri="{BB962C8B-B14F-4D97-AF65-F5344CB8AC3E}">
        <p14:creationId xmlns:p14="http://schemas.microsoft.com/office/powerpoint/2010/main" val="26337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HP </a:t>
            </a:r>
            <a:r>
              <a:rPr lang="en-US" dirty="0" err="1" smtClean="0"/>
              <a:t>BrR&amp;D</a:t>
            </a:r>
            <a:r>
              <a:rPr lang="en-US" dirty="0" smtClean="0"/>
              <a:t> My Idea Program for the opportunity, great support and confidence.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project managers for conciliate our workload.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Candida Moraes and Esabela Cruz for the invite and support during the HP Able Week.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And all friends that helped with suggestions, text review and much more.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r="48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612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99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040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0" y="398982"/>
            <a:ext cx="6341806" cy="43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Idea Program </a:t>
            </a:r>
            <a:br>
              <a:rPr lang="en-US" dirty="0" smtClean="0"/>
            </a:br>
            <a:r>
              <a:rPr lang="en-US" sz="2800" dirty="0" smtClean="0"/>
              <a:t>Fostering ideas that worth trying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80" y="1241679"/>
            <a:ext cx="4502875" cy="3377156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 bwMode="black">
          <a:xfrm>
            <a:off x="121794" y="2721950"/>
            <a:ext cx="3564086" cy="2029160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GB" sz="4000" b="1" i="0" kern="1200" spc="-100" baseline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sz="2400" dirty="0" smtClean="0"/>
              <a:t>“An idea that remains on paper never existed.”</a:t>
            </a:r>
          </a:p>
          <a:p>
            <a:endParaRPr lang="en-US" sz="1800" b="0" dirty="0" smtClean="0"/>
          </a:p>
          <a:p>
            <a:endParaRPr lang="en-US" sz="1800" b="0" dirty="0"/>
          </a:p>
          <a:p>
            <a:r>
              <a:rPr lang="en-US" sz="1800" b="0" dirty="0" smtClean="0"/>
              <a:t>Roque Scheer, Brazil R&amp;D</a:t>
            </a:r>
            <a:endParaRPr 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89424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GuideDroid motivation: We Care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63" y="2513446"/>
            <a:ext cx="2055727" cy="2190529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29184" y="1188721"/>
            <a:ext cx="8119872" cy="32289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Collision risks on ever changing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Finding new directions is a big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can not read posters with warnings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“building a diverse and inclusive culture is the right thing to do</a:t>
            </a:r>
            <a:r>
              <a:rPr lang="pt-BR" dirty="0" smtClean="0"/>
              <a:t>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358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Collision avoidance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Locomotion helper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5694544" cy="3228975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 smtClean="0"/>
              <a:t>Smartphone </a:t>
            </a:r>
            <a:r>
              <a:rPr lang="pt-BR" dirty="0"/>
              <a:t>UI not “visual centric”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Very high precision and low power consumption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Technologies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Android smartphone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Arduino w/ ultrasonic sensor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Bluetooth communication with smartphone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Text-to-speech, vibration and </a:t>
            </a:r>
            <a:r>
              <a:rPr lang="pt-BR" sz="1200" dirty="0" smtClean="0"/>
              <a:t>beeps</a:t>
            </a:r>
            <a:endParaRPr lang="pt-BR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1" y="2059194"/>
            <a:ext cx="2569579" cy="26429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80" y="1819601"/>
            <a:ext cx="1621411" cy="288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new directions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Indoor navigation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4120263" cy="3228975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Indoor Navigation Assistant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Turn-by-turn orientation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Application can </a:t>
            </a:r>
            <a:r>
              <a:rPr lang="pt-BR" dirty="0" smtClean="0"/>
              <a:t>speak </a:t>
            </a:r>
            <a:r>
              <a:rPr lang="pt-BR" dirty="0"/>
              <a:t>several informations about buildings and rooms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Technologies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Android smartphone with NFC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NFC tags as waypoints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Geodetic coordinates uniformity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Buildings information stored @ HPCloud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Text-to-speech and vibration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25" y="3413656"/>
            <a:ext cx="975362" cy="1380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177" y="235064"/>
            <a:ext cx="3883489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Reading for the visually impaired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Poster/Sign reader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4667022" cy="32289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Phone camera captures poster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Cloud service does OCR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Phone speaks recognized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Technologies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HP BookPrep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Google Drive </a:t>
            </a:r>
            <a:r>
              <a:rPr lang="pt-BR" sz="1200" dirty="0" smtClean="0"/>
              <a:t>API</a:t>
            </a:r>
            <a:endParaRPr lang="pt-BR" dirty="0"/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 smtClean="0"/>
              <a:t>Google search</a:t>
            </a:r>
            <a:endParaRPr lang="pt-BR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345" y="1536570"/>
            <a:ext cx="5664092" cy="243211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996206" y="3478491"/>
            <a:ext cx="716437" cy="34879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Up-Down Arrow 9"/>
          <p:cNvSpPr/>
          <p:nvPr/>
        </p:nvSpPr>
        <p:spPr>
          <a:xfrm>
            <a:off x="6033154" y="2809187"/>
            <a:ext cx="226243" cy="405353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0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109" y="235065"/>
            <a:ext cx="3872083" cy="2904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guidelines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4703925" cy="32289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96D6"/>
                </a:solidFill>
              </a:rPr>
              <a:t>Uniformity of the geographic location model to ease integration with existing GPS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96D6"/>
                </a:solidFill>
              </a:rPr>
              <a:t>Inexpensive and off-the-shelf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96D6"/>
                </a:solidFill>
              </a:rPr>
              <a:t>No changes in buildings infrastructure, no wireless network needed for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96D6"/>
                </a:solidFill>
              </a:rPr>
              <a:t>Must be useful for both visually impaired or no</a:t>
            </a:r>
            <a:r>
              <a:rPr lang="en-US" sz="1800" b="1" dirty="0">
                <a:solidFill>
                  <a:srgbClr val="0096D6"/>
                </a:solidFill>
              </a:rPr>
              <a:t>t</a:t>
            </a:r>
            <a:endParaRPr lang="pt-BR" sz="1800" b="1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did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4703925" cy="32289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smtClean="0">
                <a:solidFill>
                  <a:srgbClr val="0096D6"/>
                </a:solidFill>
              </a:rPr>
              <a:t>Locomotion helper prototype shown during the first checkpoint (Jun/2013)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smtClean="0">
                <a:solidFill>
                  <a:srgbClr val="0096D6"/>
                </a:solidFill>
              </a:rPr>
              <a:t>Project presented twice during the HP Able Week in Brazil (Aug/2013)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smtClean="0">
                <a:solidFill>
                  <a:srgbClr val="0096D6"/>
                </a:solidFill>
              </a:rPr>
              <a:t>Presented in the Brazil R&amp;D Poster Session 2013 (Oct/2013)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smtClean="0">
                <a:solidFill>
                  <a:srgbClr val="0096D6"/>
                </a:solidFill>
              </a:rPr>
              <a:t>Submitted abstract for the TechCon’14</a:t>
            </a:r>
            <a:endParaRPr lang="pt-BR" sz="1800" b="1" dirty="0">
              <a:solidFill>
                <a:srgbClr val="0096D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07" y="229096"/>
            <a:ext cx="3429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are doing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Testing and improving the locomotion helper (demo)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Implementing the indoor navigation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Investigating better technologic alternatives: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dirty="0" smtClean="0"/>
              <a:t>Infrared ink to help locate the indoor signs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dirty="0" smtClean="0"/>
              <a:t>Improvements on the captured image to increase the OCR hit rate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73" y="1190625"/>
            <a:ext cx="41624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4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HP_PPT_Standard_template_16x9_Jan2013</Template>
  <TotalTime>331</TotalTime>
  <Words>359</Words>
  <Application>Microsoft Office PowerPoint</Application>
  <PresentationFormat>On-screen Show (16:9)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HP Simplified</vt:lpstr>
      <vt:lpstr>Lucida Grande</vt:lpstr>
      <vt:lpstr>Title with content</vt:lpstr>
      <vt:lpstr>Brazil R&amp;D My Idea Program GuideDroid </vt:lpstr>
      <vt:lpstr>My Idea Program  Fostering ideas that worth trying</vt:lpstr>
      <vt:lpstr>GuideDroid motivation: We Care</vt:lpstr>
      <vt:lpstr>Locomotion helper</vt:lpstr>
      <vt:lpstr>Indoor navigation</vt:lpstr>
      <vt:lpstr>Poster/Sign reader</vt:lpstr>
      <vt:lpstr>Project guidelines</vt:lpstr>
      <vt:lpstr>What we did so far</vt:lpstr>
      <vt:lpstr>What we are doing</vt:lpstr>
      <vt:lpstr>Acknowledgment</vt:lpstr>
      <vt:lpstr>Thank you</vt:lpstr>
      <vt:lpstr>Backup Slides</vt:lpstr>
      <vt:lpstr>PowerPoint Presentation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</dc:title>
  <dc:creator>Mauricio Porto</dc:creator>
  <cp:lastModifiedBy>Mauricio Porto</cp:lastModifiedBy>
  <cp:revision>49</cp:revision>
  <cp:lastPrinted>2012-04-13T15:38:33Z</cp:lastPrinted>
  <dcterms:created xsi:type="dcterms:W3CDTF">2013-10-21T10:25:44Z</dcterms:created>
  <dcterms:modified xsi:type="dcterms:W3CDTF">2013-10-22T19:32:56Z</dcterms:modified>
</cp:coreProperties>
</file>